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9" r:id="rId5"/>
    <p:sldId id="259" r:id="rId6"/>
    <p:sldId id="260" r:id="rId7"/>
    <p:sldId id="261" r:id="rId8"/>
    <p:sldId id="262" r:id="rId9"/>
    <p:sldId id="264" r:id="rId10"/>
    <p:sldId id="265" r:id="rId11"/>
    <p:sldId id="266" r:id="rId12"/>
    <p:sldId id="263"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04-Jul-20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04-Jul-20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04-Jul-20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04-Jul-20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04-Jul-20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04-Jul-20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u="sng" dirty="0" smtClean="0"/>
              <a:t>IST652 – final project</a:t>
            </a:r>
            <a:br>
              <a:rPr lang="en-US" u="sng" dirty="0" smtClean="0"/>
            </a:br>
            <a:r>
              <a:rPr lang="en-US" u="sng" dirty="0" smtClean="0"/>
              <a:t>COVID-19 state-wise tracking in the United states</a:t>
            </a:r>
            <a:endParaRPr lang="en-IN" u="sng" dirty="0"/>
          </a:p>
        </p:txBody>
      </p:sp>
      <p:sp>
        <p:nvSpPr>
          <p:cNvPr id="3" name="Subtitle 2"/>
          <p:cNvSpPr>
            <a:spLocks noGrp="1"/>
          </p:cNvSpPr>
          <p:nvPr>
            <p:ph type="subTitle" idx="1"/>
          </p:nvPr>
        </p:nvSpPr>
        <p:spPr>
          <a:xfrm>
            <a:off x="581191" y="3289739"/>
            <a:ext cx="10993546" cy="1214924"/>
          </a:xfrm>
        </p:spPr>
        <p:txBody>
          <a:bodyPr>
            <a:normAutofit/>
          </a:bodyPr>
          <a:lstStyle/>
          <a:p>
            <a:r>
              <a:rPr lang="en-US" sz="2000" u="sng" dirty="0" smtClean="0">
                <a:solidFill>
                  <a:schemeClr val="bg1"/>
                </a:solidFill>
              </a:rPr>
              <a:t>BY:</a:t>
            </a:r>
            <a:r>
              <a:rPr lang="en-US" sz="2000" dirty="0" smtClean="0">
                <a:solidFill>
                  <a:schemeClr val="bg1"/>
                </a:solidFill>
              </a:rPr>
              <a:t> Ananth Adisesh</a:t>
            </a:r>
            <a:endParaRPr lang="en-IN" sz="2000" dirty="0">
              <a:solidFill>
                <a:schemeClr val="bg1"/>
              </a:solidFill>
            </a:endParaRPr>
          </a:p>
        </p:txBody>
      </p:sp>
      <p:pic>
        <p:nvPicPr>
          <p:cNvPr id="4" name="Picture 3"/>
          <p:cNvPicPr>
            <a:picLocks noChangeAspect="1"/>
          </p:cNvPicPr>
          <p:nvPr/>
        </p:nvPicPr>
        <p:blipFill>
          <a:blip r:embed="rId4"/>
          <a:stretch>
            <a:fillRect/>
          </a:stretch>
        </p:blipFill>
        <p:spPr>
          <a:xfrm>
            <a:off x="3782410" y="3289739"/>
            <a:ext cx="4110859" cy="274194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8240086"/>
      </p:ext>
    </p:extLst>
  </p:cSld>
  <p:clrMapOvr>
    <a:masterClrMapping/>
  </p:clrMapOvr>
  <mc:AlternateContent xmlns:mc="http://schemas.openxmlformats.org/markup-compatibility/2006">
    <mc:Choice xmlns:p14="http://schemas.microsoft.com/office/powerpoint/2010/main" Requires="p14">
      <p:transition spd="slow" p14:dur="2000" advTm="21136"/>
    </mc:Choice>
    <mc:Fallback>
      <p:transition spd="slow" advTm="2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39095"/>
            <a:ext cx="11029616" cy="1013800"/>
          </a:xfrm>
        </p:spPr>
        <p:txBody>
          <a:bodyPr/>
          <a:lstStyle/>
          <a:p>
            <a:pPr algn="ctr"/>
            <a:r>
              <a:rPr lang="en-US" u="sng" dirty="0"/>
              <a:t>Data visualization and exploratory data </a:t>
            </a:r>
            <a:r>
              <a:rPr lang="en-US" u="sng" dirty="0" smtClean="0"/>
              <a:t>analysis(CONTD.)</a:t>
            </a:r>
            <a:endParaRPr lang="en-IN" dirty="0"/>
          </a:p>
        </p:txBody>
      </p:sp>
      <p:pic>
        <p:nvPicPr>
          <p:cNvPr id="4" name="Content Placeholder 3"/>
          <p:cNvPicPr>
            <a:picLocks noGrp="1" noChangeAspect="1"/>
          </p:cNvPicPr>
          <p:nvPr>
            <p:ph idx="1"/>
          </p:nvPr>
        </p:nvPicPr>
        <p:blipFill>
          <a:blip r:embed="rId4"/>
          <a:stretch>
            <a:fillRect/>
          </a:stretch>
        </p:blipFill>
        <p:spPr>
          <a:xfrm>
            <a:off x="581192" y="1867557"/>
            <a:ext cx="3476625" cy="2628900"/>
          </a:xfrm>
          <a:prstGeom prst="rect">
            <a:avLst/>
          </a:prstGeom>
        </p:spPr>
      </p:pic>
      <p:pic>
        <p:nvPicPr>
          <p:cNvPr id="5" name="Picture 4"/>
          <p:cNvPicPr>
            <a:picLocks noChangeAspect="1"/>
          </p:cNvPicPr>
          <p:nvPr/>
        </p:nvPicPr>
        <p:blipFill>
          <a:blip r:embed="rId5"/>
          <a:stretch>
            <a:fillRect/>
          </a:stretch>
        </p:blipFill>
        <p:spPr>
          <a:xfrm>
            <a:off x="4381500" y="1867557"/>
            <a:ext cx="3429000" cy="2571750"/>
          </a:xfrm>
          <a:prstGeom prst="rect">
            <a:avLst/>
          </a:prstGeom>
        </p:spPr>
      </p:pic>
      <p:pic>
        <p:nvPicPr>
          <p:cNvPr id="7" name="Picture 6"/>
          <p:cNvPicPr>
            <a:picLocks noChangeAspect="1"/>
          </p:cNvPicPr>
          <p:nvPr/>
        </p:nvPicPr>
        <p:blipFill>
          <a:blip r:embed="rId6"/>
          <a:stretch>
            <a:fillRect/>
          </a:stretch>
        </p:blipFill>
        <p:spPr>
          <a:xfrm>
            <a:off x="8134183" y="1829457"/>
            <a:ext cx="3438525" cy="2647950"/>
          </a:xfrm>
          <a:prstGeom prst="rect">
            <a:avLst/>
          </a:prstGeom>
        </p:spPr>
      </p:pic>
      <p:pic>
        <p:nvPicPr>
          <p:cNvPr id="8" name="Picture 7"/>
          <p:cNvPicPr>
            <a:picLocks noChangeAspect="1"/>
          </p:cNvPicPr>
          <p:nvPr/>
        </p:nvPicPr>
        <p:blipFill>
          <a:blip r:embed="rId7"/>
          <a:stretch>
            <a:fillRect/>
          </a:stretch>
        </p:blipFill>
        <p:spPr>
          <a:xfrm>
            <a:off x="576185" y="4305300"/>
            <a:ext cx="3438525" cy="2552700"/>
          </a:xfrm>
          <a:prstGeom prst="rect">
            <a:avLst/>
          </a:prstGeom>
        </p:spPr>
      </p:pic>
      <p:pic>
        <p:nvPicPr>
          <p:cNvPr id="9" name="Picture 8"/>
          <p:cNvPicPr>
            <a:picLocks noChangeAspect="1"/>
          </p:cNvPicPr>
          <p:nvPr/>
        </p:nvPicPr>
        <p:blipFill>
          <a:blip r:embed="rId8"/>
          <a:stretch>
            <a:fillRect/>
          </a:stretch>
        </p:blipFill>
        <p:spPr>
          <a:xfrm>
            <a:off x="4350421" y="4305300"/>
            <a:ext cx="3448050" cy="2628900"/>
          </a:xfrm>
          <a:prstGeom prst="rect">
            <a:avLst/>
          </a:prstGeom>
        </p:spPr>
      </p:pic>
      <p:pic>
        <p:nvPicPr>
          <p:cNvPr id="10" name="Picture 9"/>
          <p:cNvPicPr>
            <a:picLocks noChangeAspect="1"/>
          </p:cNvPicPr>
          <p:nvPr/>
        </p:nvPicPr>
        <p:blipFill>
          <a:blip r:embed="rId9"/>
          <a:stretch>
            <a:fillRect/>
          </a:stretch>
        </p:blipFill>
        <p:spPr>
          <a:xfrm>
            <a:off x="8181808" y="4305300"/>
            <a:ext cx="3390900" cy="2552700"/>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7606615"/>
      </p:ext>
    </p:extLst>
  </p:cSld>
  <p:clrMapOvr>
    <a:masterClrMapping/>
  </p:clrMapOvr>
  <mc:AlternateContent xmlns:mc="http://schemas.openxmlformats.org/markup-compatibility/2006">
    <mc:Choice xmlns:p14="http://schemas.microsoft.com/office/powerpoint/2010/main" Requires="p14">
      <p:transition spd="slow" p14:dur="2000" advTm="42185"/>
    </mc:Choice>
    <mc:Fallback>
      <p:transition spd="slow" advTm="42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334295"/>
            <a:ext cx="11029616" cy="1013800"/>
          </a:xfrm>
        </p:spPr>
        <p:txBody>
          <a:bodyPr/>
          <a:lstStyle/>
          <a:p>
            <a:pPr algn="ctr"/>
            <a:r>
              <a:rPr lang="en-US" u="sng" dirty="0" smtClean="0"/>
              <a:t>Linear regression modelling</a:t>
            </a:r>
            <a:endParaRPr lang="en-IN" dirty="0"/>
          </a:p>
        </p:txBody>
      </p:sp>
      <p:pic>
        <p:nvPicPr>
          <p:cNvPr id="4" name="Content Placeholder 3"/>
          <p:cNvPicPr>
            <a:picLocks noGrp="1" noChangeAspect="1"/>
          </p:cNvPicPr>
          <p:nvPr>
            <p:ph idx="1"/>
          </p:nvPr>
        </p:nvPicPr>
        <p:blipFill>
          <a:blip r:embed="rId4"/>
          <a:stretch>
            <a:fillRect/>
          </a:stretch>
        </p:blipFill>
        <p:spPr>
          <a:xfrm>
            <a:off x="1115203" y="1939487"/>
            <a:ext cx="9961592" cy="466331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4692164"/>
      </p:ext>
    </p:extLst>
  </p:cSld>
  <p:clrMapOvr>
    <a:masterClrMapping/>
  </p:clrMapOvr>
  <mc:AlternateContent xmlns:mc="http://schemas.openxmlformats.org/markup-compatibility/2006">
    <mc:Choice xmlns:p14="http://schemas.microsoft.com/office/powerpoint/2010/main" Requires="p14">
      <p:transition spd="slow" p14:dur="2000" advTm="78956"/>
    </mc:Choice>
    <mc:Fallback>
      <p:transition spd="slow" advTm="78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65825"/>
            <a:ext cx="11029616" cy="1013800"/>
          </a:xfrm>
        </p:spPr>
        <p:txBody>
          <a:bodyPr/>
          <a:lstStyle/>
          <a:p>
            <a:pPr algn="ctr"/>
            <a:r>
              <a:rPr lang="en-US" u="sng" dirty="0" smtClean="0"/>
              <a:t>K-means clustering</a:t>
            </a:r>
            <a:endParaRPr lang="en-IN" u="sng" dirty="0"/>
          </a:p>
        </p:txBody>
      </p:sp>
      <p:pic>
        <p:nvPicPr>
          <p:cNvPr id="7" name="Content Placeholder 6"/>
          <p:cNvPicPr>
            <a:picLocks noGrp="1" noChangeAspect="1"/>
          </p:cNvPicPr>
          <p:nvPr>
            <p:ph idx="1"/>
          </p:nvPr>
        </p:nvPicPr>
        <p:blipFill>
          <a:blip r:embed="rId4"/>
          <a:stretch>
            <a:fillRect/>
          </a:stretch>
        </p:blipFill>
        <p:spPr>
          <a:xfrm>
            <a:off x="1376855" y="2118162"/>
            <a:ext cx="9459311" cy="4338135"/>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9541063"/>
      </p:ext>
    </p:extLst>
  </p:cSld>
  <p:clrMapOvr>
    <a:masterClrMapping/>
  </p:clrMapOvr>
  <mc:AlternateContent xmlns:mc="http://schemas.openxmlformats.org/markup-compatibility/2006">
    <mc:Choice xmlns:p14="http://schemas.microsoft.com/office/powerpoint/2010/main" Requires="p14">
      <p:transition spd="slow" p14:dur="2000" advTm="141683"/>
    </mc:Choice>
    <mc:Fallback>
      <p:transition spd="slow" advTm="14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65825"/>
            <a:ext cx="11029616" cy="1013800"/>
          </a:xfrm>
        </p:spPr>
        <p:txBody>
          <a:bodyPr/>
          <a:lstStyle/>
          <a:p>
            <a:pPr algn="ctr"/>
            <a:r>
              <a:rPr lang="en-US" u="sng" dirty="0" smtClean="0"/>
              <a:t>K-means clustering</a:t>
            </a:r>
            <a:endParaRPr lang="en-IN" u="sng" dirty="0"/>
          </a:p>
        </p:txBody>
      </p:sp>
      <p:pic>
        <p:nvPicPr>
          <p:cNvPr id="8" name="Content Placeholder 7"/>
          <p:cNvPicPr>
            <a:picLocks noGrp="1" noChangeAspect="1"/>
          </p:cNvPicPr>
          <p:nvPr>
            <p:ph idx="1"/>
          </p:nvPr>
        </p:nvPicPr>
        <p:blipFill>
          <a:blip r:embed="rId4"/>
          <a:stretch>
            <a:fillRect/>
          </a:stretch>
        </p:blipFill>
        <p:spPr>
          <a:xfrm>
            <a:off x="2375338" y="1910611"/>
            <a:ext cx="7273159" cy="4023284"/>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5147"/>
      </p:ext>
    </p:extLst>
  </p:cSld>
  <p:clrMapOvr>
    <a:masterClrMapping/>
  </p:clrMapOvr>
  <mc:AlternateContent xmlns:mc="http://schemas.openxmlformats.org/markup-compatibility/2006">
    <mc:Choice xmlns:p14="http://schemas.microsoft.com/office/powerpoint/2010/main" Requires="p14">
      <p:transition spd="slow" p14:dur="2000" advTm="56648"/>
    </mc:Choice>
    <mc:Fallback>
      <p:transition spd="slow" advTm="5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171" y="3224639"/>
            <a:ext cx="11029616" cy="1013800"/>
          </a:xfrm>
        </p:spPr>
        <p:txBody>
          <a:bodyPr>
            <a:noAutofit/>
          </a:bodyPr>
          <a:lstStyle/>
          <a:p>
            <a:pPr algn="ctr"/>
            <a:r>
              <a:rPr lang="en-US" sz="7200" u="sng" dirty="0" smtClean="0">
                <a:solidFill>
                  <a:schemeClr val="accent1"/>
                </a:solidFill>
              </a:rPr>
              <a:t>THANK YOU</a:t>
            </a:r>
            <a:endParaRPr lang="en-IN" sz="7200" u="sng" dirty="0">
              <a:solidFill>
                <a:schemeClr val="accent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3207031"/>
      </p:ext>
    </p:extLst>
  </p:cSld>
  <p:clrMapOvr>
    <a:masterClrMapping/>
  </p:clrMapOvr>
  <mc:AlternateContent xmlns:mc="http://schemas.openxmlformats.org/markup-compatibility/2006">
    <mc:Choice xmlns:p14="http://schemas.microsoft.com/office/powerpoint/2010/main" Requires="p14">
      <p:transition spd="slow" p14:dur="2000" advTm="6308"/>
    </mc:Choice>
    <mc:Fallback>
      <p:transition spd="slow" advTm="6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28887"/>
            <a:ext cx="11029616" cy="1013800"/>
          </a:xfrm>
        </p:spPr>
        <p:txBody>
          <a:bodyPr/>
          <a:lstStyle/>
          <a:p>
            <a:pPr algn="ctr"/>
            <a:r>
              <a:rPr lang="en-US" u="sng" dirty="0" smtClean="0"/>
              <a:t>Introduction</a:t>
            </a:r>
            <a:endParaRPr lang="en-IN" u="sng" dirty="0"/>
          </a:p>
        </p:txBody>
      </p:sp>
      <p:sp>
        <p:nvSpPr>
          <p:cNvPr id="3" name="Content Placeholder 2"/>
          <p:cNvSpPr>
            <a:spLocks noGrp="1"/>
          </p:cNvSpPr>
          <p:nvPr>
            <p:ph idx="1"/>
          </p:nvPr>
        </p:nvSpPr>
        <p:spPr>
          <a:xfrm>
            <a:off x="581192" y="1870841"/>
            <a:ext cx="11029615" cy="4987159"/>
          </a:xfrm>
        </p:spPr>
        <p:txBody>
          <a:bodyPr/>
          <a:lstStyle/>
          <a:p>
            <a:r>
              <a:rPr lang="en-US" dirty="0"/>
              <a:t>COVID-19 outbreak was first reported in Wuhan, China and has spread to more than 50 countries</a:t>
            </a:r>
            <a:r>
              <a:rPr lang="en-US" dirty="0" smtClean="0"/>
              <a:t>.</a:t>
            </a:r>
          </a:p>
          <a:p>
            <a:pPr marL="0" indent="0">
              <a:buNone/>
            </a:pPr>
            <a:endParaRPr lang="en-US" dirty="0"/>
          </a:p>
          <a:p>
            <a:r>
              <a:rPr lang="en-US" dirty="0" smtClean="0"/>
              <a:t>Naturally</a:t>
            </a:r>
            <a:r>
              <a:rPr lang="en-US" dirty="0"/>
              <a:t>, a rising infectious disease involves fast spreading, endangering the </a:t>
            </a:r>
            <a:r>
              <a:rPr lang="en-US" dirty="0" smtClean="0"/>
              <a:t>health of </a:t>
            </a:r>
            <a:r>
              <a:rPr lang="en-US" dirty="0"/>
              <a:t>large numbers of people, and thus requires immediate actions to prevent the disease at </a:t>
            </a:r>
            <a:r>
              <a:rPr lang="en-US" dirty="0" smtClean="0"/>
              <a:t>the community </a:t>
            </a:r>
            <a:r>
              <a:rPr lang="en-US" dirty="0"/>
              <a:t>level. </a:t>
            </a:r>
            <a:endParaRPr lang="en-US" dirty="0" smtClean="0"/>
          </a:p>
          <a:p>
            <a:pPr marL="0" indent="0">
              <a:buNone/>
            </a:pPr>
            <a:endParaRPr lang="en-US" dirty="0" smtClean="0"/>
          </a:p>
          <a:p>
            <a:r>
              <a:rPr lang="en-US" dirty="0" smtClean="0"/>
              <a:t>We </a:t>
            </a:r>
            <a:r>
              <a:rPr lang="en-US" dirty="0"/>
              <a:t>track three related kinds of data that can help us understand the US outbreak and the disease itself: testing data, hospitalization, outcomes data, and mortality rate.  </a:t>
            </a:r>
            <a:endParaRPr lang="en-US" dirty="0" smtClean="0"/>
          </a:p>
          <a:p>
            <a:endParaRPr lang="en-US" dirty="0" smtClean="0"/>
          </a:p>
          <a:p>
            <a:r>
              <a:rPr lang="en-US" dirty="0" smtClean="0"/>
              <a:t>This project is done to analyze and understand the spread of the disease. This </a:t>
            </a:r>
            <a:r>
              <a:rPr lang="en-US" dirty="0"/>
              <a:t>data can further be enhanced by performing data cleaning, visualization, machine learning and statistical modelling techniques as well as model performance evaluation techniques which can help further understand the data and the spread of the disease across the states in the United States.</a:t>
            </a: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1310196"/>
      </p:ext>
    </p:extLst>
  </p:cSld>
  <p:clrMapOvr>
    <a:masterClrMapping/>
  </p:clrMapOvr>
  <mc:AlternateContent xmlns:mc="http://schemas.openxmlformats.org/markup-compatibility/2006">
    <mc:Choice xmlns:p14="http://schemas.microsoft.com/office/powerpoint/2010/main" Requires="p14">
      <p:transition spd="slow" p14:dur="2000" advTm="74874"/>
    </mc:Choice>
    <mc:Fallback>
      <p:transition spd="slow" advTm="7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386846"/>
            <a:ext cx="11029616" cy="1013800"/>
          </a:xfrm>
        </p:spPr>
        <p:txBody>
          <a:bodyPr/>
          <a:lstStyle/>
          <a:p>
            <a:pPr algn="ctr"/>
            <a:r>
              <a:rPr lang="en-US" u="sng" dirty="0" smtClean="0"/>
              <a:t>Data pre-processing and preparation</a:t>
            </a:r>
            <a:endParaRPr lang="en-IN" u="sng" dirty="0"/>
          </a:p>
        </p:txBody>
      </p:sp>
      <p:sp>
        <p:nvSpPr>
          <p:cNvPr id="3" name="Content Placeholder 2"/>
          <p:cNvSpPr>
            <a:spLocks noGrp="1"/>
          </p:cNvSpPr>
          <p:nvPr>
            <p:ph idx="1"/>
          </p:nvPr>
        </p:nvSpPr>
        <p:spPr>
          <a:xfrm>
            <a:off x="581192" y="1849821"/>
            <a:ext cx="11029615" cy="4750676"/>
          </a:xfrm>
        </p:spPr>
        <p:txBody>
          <a:bodyPr>
            <a:normAutofit/>
          </a:bodyPr>
          <a:lstStyle/>
          <a:p>
            <a:r>
              <a:rPr lang="en-US" dirty="0" smtClean="0"/>
              <a:t>This project uses data cleaning techniques help in reducing the error and save time in performing analysis.</a:t>
            </a:r>
          </a:p>
          <a:p>
            <a:endParaRPr lang="en-US" dirty="0" smtClean="0"/>
          </a:p>
          <a:p>
            <a:r>
              <a:rPr lang="en-US" dirty="0" smtClean="0"/>
              <a:t>In this project, the methods used are:</a:t>
            </a:r>
          </a:p>
          <a:p>
            <a:endParaRPr lang="en-US" dirty="0" smtClean="0"/>
          </a:p>
          <a:p>
            <a:pPr marL="400050" indent="-400050">
              <a:buFont typeface="+mj-lt"/>
              <a:buAutoNum type="romanLcPeriod"/>
            </a:pPr>
            <a:r>
              <a:rPr lang="en-US" dirty="0" smtClean="0"/>
              <a:t>Checking for duplicate rows and removing them.</a:t>
            </a:r>
          </a:p>
          <a:p>
            <a:pPr marL="400050" indent="-400050">
              <a:buFont typeface="+mj-lt"/>
              <a:buAutoNum type="romanLcPeriod"/>
            </a:pPr>
            <a:endParaRPr lang="en-US" dirty="0" smtClean="0"/>
          </a:p>
          <a:p>
            <a:pPr marL="400050" indent="-400050">
              <a:buFont typeface="+mj-lt"/>
              <a:buAutoNum type="romanLcPeriod"/>
            </a:pPr>
            <a:r>
              <a:rPr lang="en-US" dirty="0" smtClean="0"/>
              <a:t>Replacing the null values with zeroes.</a:t>
            </a:r>
          </a:p>
          <a:p>
            <a:pPr marL="400050" indent="-400050">
              <a:buFont typeface="+mj-lt"/>
              <a:buAutoNum type="romanLcPeriod"/>
            </a:pPr>
            <a:endParaRPr lang="en-US" dirty="0" smtClean="0"/>
          </a:p>
          <a:p>
            <a:pPr marL="400050" indent="-400050">
              <a:buFont typeface="+mj-lt"/>
              <a:buAutoNum type="romanLcPeriod"/>
            </a:pPr>
            <a:r>
              <a:rPr lang="en-US" dirty="0" smtClean="0"/>
              <a:t>Converting the data of attributes from one data type to another.</a:t>
            </a:r>
          </a:p>
          <a:p>
            <a:pPr marL="400050" indent="-400050">
              <a:buFont typeface="+mj-lt"/>
              <a:buAutoNum type="romanLcPeriod"/>
            </a:pPr>
            <a:endParaRPr lang="en-US" dirty="0" smtClean="0"/>
          </a:p>
          <a:p>
            <a:pPr marL="400050" indent="-400050">
              <a:buFont typeface="+mj-lt"/>
              <a:buAutoNum type="romanLcPeriod"/>
            </a:pPr>
            <a:r>
              <a:rPr lang="en-US" dirty="0" smtClean="0"/>
              <a:t>Removing the unrequired outliers.</a:t>
            </a:r>
            <a:endParaRPr lang="en-IN"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5708473"/>
      </p:ext>
    </p:extLst>
  </p:cSld>
  <p:clrMapOvr>
    <a:masterClrMapping/>
  </p:clrMapOvr>
  <mc:AlternateContent xmlns:mc="http://schemas.openxmlformats.org/markup-compatibility/2006">
    <mc:Choice xmlns:p14="http://schemas.microsoft.com/office/powerpoint/2010/main" Requires="p14">
      <p:transition spd="slow" p14:dur="2000" advTm="102390"/>
    </mc:Choice>
    <mc:Fallback>
      <p:transition spd="slow" advTm="102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386846"/>
            <a:ext cx="11029616" cy="1013800"/>
          </a:xfrm>
        </p:spPr>
        <p:txBody>
          <a:bodyPr/>
          <a:lstStyle/>
          <a:p>
            <a:pPr algn="ctr"/>
            <a:r>
              <a:rPr lang="en-US" u="sng" dirty="0" smtClean="0"/>
              <a:t>Data pre-processing and preparation</a:t>
            </a:r>
            <a:endParaRPr lang="en-IN" u="sng" dirty="0"/>
          </a:p>
        </p:txBody>
      </p:sp>
      <p:pic>
        <p:nvPicPr>
          <p:cNvPr id="4" name="Content Placeholder 3"/>
          <p:cNvPicPr>
            <a:picLocks noGrp="1" noChangeAspect="1"/>
          </p:cNvPicPr>
          <p:nvPr>
            <p:ph idx="1"/>
          </p:nvPr>
        </p:nvPicPr>
        <p:blipFill>
          <a:blip r:embed="rId4"/>
          <a:stretch>
            <a:fillRect/>
          </a:stretch>
        </p:blipFill>
        <p:spPr>
          <a:xfrm>
            <a:off x="1040524" y="1849438"/>
            <a:ext cx="10152993" cy="500856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8814557"/>
      </p:ext>
    </p:extLst>
  </p:cSld>
  <p:clrMapOvr>
    <a:masterClrMapping/>
  </p:clrMapOvr>
  <mc:AlternateContent xmlns:mc="http://schemas.openxmlformats.org/markup-compatibility/2006">
    <mc:Choice xmlns:p14="http://schemas.microsoft.com/office/powerpoint/2010/main" Requires="p14">
      <p:transition spd="slow" p14:dur="2000" advTm="27713"/>
    </mc:Choice>
    <mc:Fallback>
      <p:transition spd="slow" advTm="27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481438"/>
            <a:ext cx="11029616" cy="1013800"/>
          </a:xfrm>
        </p:spPr>
        <p:txBody>
          <a:bodyPr/>
          <a:lstStyle/>
          <a:p>
            <a:pPr algn="ctr"/>
            <a:r>
              <a:rPr lang="en-US" u="sng" dirty="0" smtClean="0"/>
              <a:t>Data visualization and exploratory data analysis</a:t>
            </a:r>
            <a:endParaRPr lang="en-IN" u="sng" dirty="0"/>
          </a:p>
        </p:txBody>
      </p:sp>
      <p:sp>
        <p:nvSpPr>
          <p:cNvPr id="3" name="Content Placeholder 2"/>
          <p:cNvSpPr>
            <a:spLocks noGrp="1"/>
          </p:cNvSpPr>
          <p:nvPr>
            <p:ph idx="1"/>
          </p:nvPr>
        </p:nvSpPr>
        <p:spPr/>
        <p:txBody>
          <a:bodyPr>
            <a:normAutofit/>
          </a:bodyPr>
          <a:lstStyle/>
          <a:p>
            <a:r>
              <a:rPr lang="en-US" sz="2000" dirty="0" smtClean="0"/>
              <a:t>Data visualization is done to represent data in a graphical or pictorial format. </a:t>
            </a:r>
          </a:p>
          <a:p>
            <a:endParaRPr lang="en-US" sz="2000" dirty="0" smtClean="0"/>
          </a:p>
          <a:p>
            <a:r>
              <a:rPr lang="en-US" sz="2000" dirty="0" smtClean="0"/>
              <a:t>Data visualization helps understand the data better.</a:t>
            </a:r>
          </a:p>
          <a:p>
            <a:endParaRPr lang="en-US" sz="2000" dirty="0" smtClean="0"/>
          </a:p>
          <a:p>
            <a:r>
              <a:rPr lang="en-US" sz="2000" dirty="0" smtClean="0"/>
              <a:t>Exploratory data analysis helps us understand the statistical aspect of the data. It also helps understand the descriptive statistics of the dataset. </a:t>
            </a:r>
            <a:endParaRPr lang="en-IN" sz="20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2495930"/>
      </p:ext>
    </p:extLst>
  </p:cSld>
  <p:clrMapOvr>
    <a:masterClrMapping/>
  </p:clrMapOvr>
  <mc:AlternateContent xmlns:mc="http://schemas.openxmlformats.org/markup-compatibility/2006">
    <mc:Choice xmlns:p14="http://schemas.microsoft.com/office/powerpoint/2010/main" Requires="p14">
      <p:transition spd="slow" p14:dur="2000" advTm="57317"/>
    </mc:Choice>
    <mc:Fallback>
      <p:transition spd="slow" advTm="5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39095"/>
            <a:ext cx="11029616" cy="1013800"/>
          </a:xfrm>
        </p:spPr>
        <p:txBody>
          <a:bodyPr/>
          <a:lstStyle/>
          <a:p>
            <a:pPr algn="ctr"/>
            <a:r>
              <a:rPr lang="en-US" u="sng" dirty="0"/>
              <a:t>Data visualization and exploratory data </a:t>
            </a:r>
            <a:r>
              <a:rPr lang="en-US" u="sng" dirty="0" smtClean="0"/>
              <a:t>analysis(CONTD.)</a:t>
            </a:r>
            <a:endParaRPr lang="en-IN" dirty="0"/>
          </a:p>
        </p:txBody>
      </p:sp>
      <p:pic>
        <p:nvPicPr>
          <p:cNvPr id="4" name="Content Placeholder 3"/>
          <p:cNvPicPr>
            <a:picLocks noGrp="1" noChangeAspect="1"/>
          </p:cNvPicPr>
          <p:nvPr>
            <p:ph idx="1"/>
          </p:nvPr>
        </p:nvPicPr>
        <p:blipFill>
          <a:blip r:embed="rId4"/>
          <a:stretch>
            <a:fillRect/>
          </a:stretch>
        </p:blipFill>
        <p:spPr>
          <a:xfrm>
            <a:off x="1462087" y="2439194"/>
            <a:ext cx="9267825" cy="31623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6010930"/>
      </p:ext>
    </p:extLst>
  </p:cSld>
  <p:clrMapOvr>
    <a:masterClrMapping/>
  </p:clrMapOvr>
  <mc:AlternateContent xmlns:mc="http://schemas.openxmlformats.org/markup-compatibility/2006">
    <mc:Choice xmlns:p14="http://schemas.microsoft.com/office/powerpoint/2010/main" Requires="p14">
      <p:transition spd="slow" p14:dur="2000" advTm="17357"/>
    </mc:Choice>
    <mc:Fallback>
      <p:transition spd="slow" advTm="1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39095"/>
            <a:ext cx="11029616" cy="1013800"/>
          </a:xfrm>
        </p:spPr>
        <p:txBody>
          <a:bodyPr/>
          <a:lstStyle/>
          <a:p>
            <a:pPr algn="ctr"/>
            <a:r>
              <a:rPr lang="en-US" u="sng" dirty="0"/>
              <a:t>Data visualization and exploratory data </a:t>
            </a:r>
            <a:r>
              <a:rPr lang="en-US" u="sng" dirty="0" smtClean="0"/>
              <a:t>analysis(CONTD.)</a:t>
            </a:r>
            <a:endParaRPr lang="en-IN" dirty="0"/>
          </a:p>
        </p:txBody>
      </p:sp>
      <p:pic>
        <p:nvPicPr>
          <p:cNvPr id="5" name="Content Placeholder 4"/>
          <p:cNvPicPr>
            <a:picLocks noGrp="1" noChangeAspect="1"/>
          </p:cNvPicPr>
          <p:nvPr>
            <p:ph idx="1"/>
          </p:nvPr>
        </p:nvPicPr>
        <p:blipFill>
          <a:blip r:embed="rId4"/>
          <a:stretch>
            <a:fillRect/>
          </a:stretch>
        </p:blipFill>
        <p:spPr>
          <a:xfrm>
            <a:off x="350125" y="2069524"/>
            <a:ext cx="11337378" cy="4152599"/>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0983495"/>
      </p:ext>
    </p:extLst>
  </p:cSld>
  <p:clrMapOvr>
    <a:masterClrMapping/>
  </p:clrMapOvr>
  <mc:AlternateContent xmlns:mc="http://schemas.openxmlformats.org/markup-compatibility/2006">
    <mc:Choice xmlns:p14="http://schemas.microsoft.com/office/powerpoint/2010/main" Requires="p14">
      <p:transition spd="slow" p14:dur="2000" advTm="16982"/>
    </mc:Choice>
    <mc:Fallback>
      <p:transition spd="slow" advTm="1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39095"/>
            <a:ext cx="11029616" cy="1013800"/>
          </a:xfrm>
        </p:spPr>
        <p:txBody>
          <a:bodyPr/>
          <a:lstStyle/>
          <a:p>
            <a:pPr algn="ctr"/>
            <a:r>
              <a:rPr lang="en-US" u="sng" dirty="0"/>
              <a:t>Data visualization and exploratory data </a:t>
            </a:r>
            <a:r>
              <a:rPr lang="en-US" u="sng" dirty="0" smtClean="0"/>
              <a:t>analysis(CONTD.)</a:t>
            </a:r>
            <a:endParaRPr lang="en-IN" dirty="0"/>
          </a:p>
        </p:txBody>
      </p:sp>
      <p:pic>
        <p:nvPicPr>
          <p:cNvPr id="4" name="Content Placeholder 3"/>
          <p:cNvPicPr>
            <a:picLocks noGrp="1" noChangeAspect="1"/>
          </p:cNvPicPr>
          <p:nvPr>
            <p:ph idx="1"/>
          </p:nvPr>
        </p:nvPicPr>
        <p:blipFill>
          <a:blip r:embed="rId4"/>
          <a:stretch>
            <a:fillRect/>
          </a:stretch>
        </p:blipFill>
        <p:spPr>
          <a:xfrm>
            <a:off x="1862712" y="2055403"/>
            <a:ext cx="8466575" cy="4677153"/>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3530975"/>
      </p:ext>
    </p:extLst>
  </p:cSld>
  <p:clrMapOvr>
    <a:masterClrMapping/>
  </p:clrMapOvr>
  <mc:AlternateContent xmlns:mc="http://schemas.openxmlformats.org/markup-compatibility/2006">
    <mc:Choice xmlns:p14="http://schemas.microsoft.com/office/powerpoint/2010/main" Requires="p14">
      <p:transition spd="slow" p14:dur="2000" advTm="13123"/>
    </mc:Choice>
    <mc:Fallback>
      <p:transition spd="slow" advTm="13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39095"/>
            <a:ext cx="11029616" cy="1013800"/>
          </a:xfrm>
        </p:spPr>
        <p:txBody>
          <a:bodyPr/>
          <a:lstStyle/>
          <a:p>
            <a:pPr algn="ctr"/>
            <a:r>
              <a:rPr lang="en-US" u="sng" dirty="0"/>
              <a:t>Data visualization and exploratory data </a:t>
            </a:r>
            <a:r>
              <a:rPr lang="en-US" u="sng" dirty="0" smtClean="0"/>
              <a:t>analysis(CONTD.)</a:t>
            </a:r>
            <a:endParaRPr lang="en-IN" dirty="0"/>
          </a:p>
        </p:txBody>
      </p:sp>
      <p:pic>
        <p:nvPicPr>
          <p:cNvPr id="6" name="Content Placeholder 5"/>
          <p:cNvPicPr>
            <a:picLocks noGrp="1" noChangeAspect="1"/>
          </p:cNvPicPr>
          <p:nvPr>
            <p:ph idx="1"/>
          </p:nvPr>
        </p:nvPicPr>
        <p:blipFill>
          <a:blip r:embed="rId4"/>
          <a:stretch>
            <a:fillRect/>
          </a:stretch>
        </p:blipFill>
        <p:spPr>
          <a:xfrm>
            <a:off x="714214" y="1865913"/>
            <a:ext cx="10258585" cy="5065659"/>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5914759"/>
      </p:ext>
    </p:extLst>
  </p:cSld>
  <p:clrMapOvr>
    <a:masterClrMapping/>
  </p:clrMapOvr>
  <mc:AlternateContent xmlns:mc="http://schemas.openxmlformats.org/markup-compatibility/2006">
    <mc:Choice xmlns:p14="http://schemas.microsoft.com/office/powerpoint/2010/main" Requires="p14">
      <p:transition spd="slow" p14:dur="2000" advTm="67409"/>
    </mc:Choice>
    <mc:Fallback>
      <p:transition spd="slow" advTm="6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Dividend">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Template>
  <TotalTime>535</TotalTime>
  <Words>324</Words>
  <Application>Microsoft Office PowerPoint</Application>
  <PresentationFormat>Widescreen</PresentationFormat>
  <Paragraphs>38</Paragraphs>
  <Slides>14</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Gill Sans MT</vt:lpstr>
      <vt:lpstr>Wingdings 2</vt:lpstr>
      <vt:lpstr>Dividend</vt:lpstr>
      <vt:lpstr>IST652 – final project COVID-19 state-wise tracking in the United states</vt:lpstr>
      <vt:lpstr>Introduction</vt:lpstr>
      <vt:lpstr>Data pre-processing and preparation</vt:lpstr>
      <vt:lpstr>Data pre-processing and preparation</vt:lpstr>
      <vt:lpstr>Data visualization and exploratory data analysis</vt:lpstr>
      <vt:lpstr>Data visualization and exploratory data analysis(CONTD.)</vt:lpstr>
      <vt:lpstr>Data visualization and exploratory data analysis(CONTD.)</vt:lpstr>
      <vt:lpstr>Data visualization and exploratory data analysis(CONTD.)</vt:lpstr>
      <vt:lpstr>Data visualization and exploratory data analysis(CONTD.)</vt:lpstr>
      <vt:lpstr>Data visualization and exploratory data analysis(CONTD.)</vt:lpstr>
      <vt:lpstr>Linear regression modelling</vt:lpstr>
      <vt:lpstr>K-means clustering</vt:lpstr>
      <vt:lpstr>K-means clustering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Ananth Adisesh</dc:creator>
  <cp:lastModifiedBy>Ananth Adisesh</cp:lastModifiedBy>
  <cp:revision>16</cp:revision>
  <dcterms:created xsi:type="dcterms:W3CDTF">2020-07-04T15:46:24Z</dcterms:created>
  <dcterms:modified xsi:type="dcterms:W3CDTF">2020-07-05T00:41:47Z</dcterms:modified>
</cp:coreProperties>
</file>